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14192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1428750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0" y="1650"/>
                </a:lnTo>
              </a:path>
            </a:pathLst>
          </a:custGeom>
          <a:ln w="38100">
            <a:solidFill>
              <a:srgbClr val="365E1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665" y="157048"/>
            <a:ext cx="866266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92500" y="3263900"/>
            <a:ext cx="5067300" cy="2222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4192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-19050" y="381025"/>
            <a:ext cx="9182100" cy="60935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-1574" y="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9144000" y="0"/>
                </a:moveTo>
                <a:lnTo>
                  <a:pt x="0" y="0"/>
                </a:lnTo>
                <a:lnTo>
                  <a:pt x="0" y="304800"/>
                </a:lnTo>
                <a:lnTo>
                  <a:pt x="9144000" y="30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57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-1574" y="65532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9144000" y="0"/>
                </a:moveTo>
                <a:lnTo>
                  <a:pt x="0" y="0"/>
                </a:lnTo>
                <a:lnTo>
                  <a:pt x="0" y="304800"/>
                </a:lnTo>
                <a:lnTo>
                  <a:pt x="9144000" y="30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57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-1574" y="381000"/>
            <a:ext cx="9144635" cy="1905"/>
          </a:xfrm>
          <a:custGeom>
            <a:avLst/>
            <a:gdLst/>
            <a:ahLst/>
            <a:cxnLst/>
            <a:rect l="l" t="t" r="r" b="b"/>
            <a:pathLst>
              <a:path w="9144635" h="1904">
                <a:moveTo>
                  <a:pt x="0" y="0"/>
                </a:moveTo>
                <a:lnTo>
                  <a:pt x="9144050" y="1650"/>
                </a:lnTo>
              </a:path>
            </a:pathLst>
          </a:custGeom>
          <a:ln w="38100">
            <a:solidFill>
              <a:srgbClr val="365E1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-1574" y="6477000"/>
            <a:ext cx="9144635" cy="1905"/>
          </a:xfrm>
          <a:custGeom>
            <a:avLst/>
            <a:gdLst/>
            <a:ahLst/>
            <a:cxnLst/>
            <a:rect l="l" t="t" r="r" b="b"/>
            <a:pathLst>
              <a:path w="9144635" h="1904">
                <a:moveTo>
                  <a:pt x="0" y="0"/>
                </a:moveTo>
                <a:lnTo>
                  <a:pt x="9144050" y="1587"/>
                </a:lnTo>
              </a:path>
            </a:pathLst>
          </a:custGeom>
          <a:ln w="38100">
            <a:solidFill>
              <a:srgbClr val="365E1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697482" y="2002993"/>
            <a:ext cx="57226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latin typeface="Calibri"/>
                <a:cs typeface="Calibri"/>
              </a:rPr>
              <a:t>2019-20 </a:t>
            </a:r>
            <a:r>
              <a:rPr dirty="0" sz="4000" spc="-10" b="1">
                <a:latin typeface="Calibri"/>
                <a:cs typeface="Calibri"/>
              </a:rPr>
              <a:t>Unaudited</a:t>
            </a:r>
            <a:r>
              <a:rPr dirty="0" sz="4000" spc="-50" b="1">
                <a:latin typeface="Calibri"/>
                <a:cs typeface="Calibri"/>
              </a:rPr>
              <a:t> </a:t>
            </a:r>
            <a:r>
              <a:rPr dirty="0" sz="4000" spc="-5" b="1">
                <a:latin typeface="Calibri"/>
                <a:cs typeface="Calibri"/>
              </a:rPr>
              <a:t>Actuals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98650" y="2610919"/>
            <a:ext cx="5436235" cy="1592580"/>
          </a:xfrm>
          <a:prstGeom prst="rect">
            <a:avLst/>
          </a:prstGeom>
        </p:spPr>
        <p:txBody>
          <a:bodyPr wrap="square" lIns="0" tIns="186055" rIns="0" bIns="0" rtlCol="0" vert="horz">
            <a:spAutoFit/>
          </a:bodyPr>
          <a:lstStyle/>
          <a:p>
            <a:pPr algn="ctr" marR="105410">
              <a:lnSpc>
                <a:spcPct val="100000"/>
              </a:lnSpc>
              <a:spcBef>
                <a:spcPts val="1465"/>
              </a:spcBef>
            </a:pPr>
            <a:r>
              <a:rPr dirty="0" sz="4000" spc="-10" b="1">
                <a:latin typeface="Calibri"/>
                <a:cs typeface="Calibri"/>
              </a:rPr>
              <a:t>June </a:t>
            </a:r>
            <a:r>
              <a:rPr dirty="0" sz="4000" spc="-5" b="1">
                <a:latin typeface="Calibri"/>
                <a:cs typeface="Calibri"/>
              </a:rPr>
              <a:t>30, 2020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370"/>
              </a:spcBef>
            </a:pPr>
            <a:r>
              <a:rPr dirty="0" sz="4000" spc="-10" b="1">
                <a:latin typeface="Calibri"/>
                <a:cs typeface="Calibri"/>
              </a:rPr>
              <a:t>San </a:t>
            </a:r>
            <a:r>
              <a:rPr dirty="0" sz="4000" spc="-5" b="1">
                <a:latin typeface="Calibri"/>
                <a:cs typeface="Calibri"/>
              </a:rPr>
              <a:t>Ramon </a:t>
            </a:r>
            <a:r>
              <a:rPr dirty="0" sz="4000" spc="-45" b="1">
                <a:latin typeface="Calibri"/>
                <a:cs typeface="Calibri"/>
              </a:rPr>
              <a:t>Valley</a:t>
            </a:r>
            <a:r>
              <a:rPr dirty="0" sz="4000" spc="-15" b="1">
                <a:latin typeface="Calibri"/>
                <a:cs typeface="Calibri"/>
              </a:rPr>
              <a:t> </a:t>
            </a:r>
            <a:r>
              <a:rPr dirty="0" sz="4000" spc="-5" b="1">
                <a:latin typeface="Calibri"/>
                <a:cs typeface="Calibri"/>
              </a:rPr>
              <a:t>Unified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80150" y="5793435"/>
            <a:ext cx="211582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Calibri"/>
                <a:cs typeface="Calibri"/>
              </a:rPr>
              <a:t>September </a:t>
            </a:r>
            <a:r>
              <a:rPr dirty="0" sz="2000">
                <a:latin typeface="Calibri"/>
                <a:cs typeface="Calibri"/>
              </a:rPr>
              <a:t>15,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2020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895463" y="384047"/>
            <a:ext cx="1248524" cy="10058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04950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0" y="165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1625263"/>
            <a:ext cx="6360795" cy="284289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5">
                <a:latin typeface="Calibri"/>
                <a:cs typeface="Calibri"/>
              </a:rPr>
              <a:t>General </a:t>
            </a:r>
            <a:r>
              <a:rPr dirty="0" sz="2800" spc="-10">
                <a:latin typeface="Calibri"/>
                <a:cs typeface="Calibri"/>
              </a:rPr>
              <a:t>Fund </a:t>
            </a:r>
            <a:r>
              <a:rPr dirty="0" sz="2800" spc="-15">
                <a:latin typeface="Calibri"/>
                <a:cs typeface="Calibri"/>
              </a:rPr>
              <a:t>Revenues </a:t>
            </a:r>
            <a:r>
              <a:rPr dirty="0" sz="2800" spc="-5">
                <a:latin typeface="Calibri"/>
                <a:cs typeface="Calibri"/>
              </a:rPr>
              <a:t>and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Expenditures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5">
                <a:latin typeface="Calibri"/>
                <a:cs typeface="Calibri"/>
              </a:rPr>
              <a:t>General </a:t>
            </a:r>
            <a:r>
              <a:rPr dirty="0" sz="2800" spc="-10">
                <a:latin typeface="Calibri"/>
                <a:cs typeface="Calibri"/>
              </a:rPr>
              <a:t>Fund Expenditures </a:t>
            </a:r>
            <a:r>
              <a:rPr dirty="0" sz="2800" spc="-15">
                <a:latin typeface="Calibri"/>
                <a:cs typeface="Calibri"/>
              </a:rPr>
              <a:t>by</a:t>
            </a:r>
            <a:r>
              <a:rPr dirty="0" sz="2800" spc="9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Object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5">
                <a:latin typeface="Calibri"/>
                <a:cs typeface="Calibri"/>
              </a:rPr>
              <a:t>General </a:t>
            </a:r>
            <a:r>
              <a:rPr dirty="0" sz="2800" spc="-10">
                <a:latin typeface="Calibri"/>
                <a:cs typeface="Calibri"/>
              </a:rPr>
              <a:t>Fund Ending </a:t>
            </a:r>
            <a:r>
              <a:rPr dirty="0" sz="2800" spc="-5">
                <a:latin typeface="Calibri"/>
                <a:cs typeface="Calibri"/>
              </a:rPr>
              <a:t>Balance</a:t>
            </a:r>
            <a:r>
              <a:rPr dirty="0" sz="2800" spc="7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Detail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Calibri"/>
                <a:cs typeface="Calibri"/>
              </a:rPr>
              <a:t>Other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Funds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5">
                <a:latin typeface="Calibri"/>
                <a:cs typeface="Calibri"/>
              </a:rPr>
              <a:t>Next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Steps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35610"/>
            <a:ext cx="158432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latin typeface="Calibri"/>
                <a:cs typeface="Calibri"/>
              </a:rPr>
              <a:t>A</a:t>
            </a:r>
            <a:r>
              <a:rPr dirty="0" sz="4000" spc="-40">
                <a:latin typeface="Calibri"/>
                <a:cs typeface="Calibri"/>
              </a:rPr>
              <a:t>g</a:t>
            </a:r>
            <a:r>
              <a:rPr dirty="0" sz="4000" spc="-5">
                <a:latin typeface="Calibri"/>
                <a:cs typeface="Calibri"/>
              </a:rPr>
              <a:t>enda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309609">
              <a:lnSpc>
                <a:spcPct val="100000"/>
              </a:lnSpc>
              <a:spcBef>
                <a:spcPts val="100"/>
              </a:spcBef>
            </a:pP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1972" y="6457150"/>
            <a:ext cx="0" cy="201295"/>
          </a:xfrm>
          <a:custGeom>
            <a:avLst/>
            <a:gdLst/>
            <a:ahLst/>
            <a:cxnLst/>
            <a:rect l="l" t="t" r="r" b="b"/>
            <a:pathLst>
              <a:path w="0" h="201295">
                <a:moveTo>
                  <a:pt x="0" y="0"/>
                </a:moveTo>
                <a:lnTo>
                  <a:pt x="0" y="20105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194817"/>
            <a:ext cx="743394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latin typeface="Calibri"/>
                <a:cs typeface="Calibri"/>
              </a:rPr>
              <a:t>2019-20 </a:t>
            </a:r>
            <a:r>
              <a:rPr dirty="0" sz="3600">
                <a:latin typeface="Calibri"/>
                <a:cs typeface="Calibri"/>
              </a:rPr>
              <a:t>Actual </a:t>
            </a:r>
            <a:r>
              <a:rPr dirty="0" sz="3600" spc="-5">
                <a:latin typeface="Calibri"/>
                <a:cs typeface="Calibri"/>
              </a:rPr>
              <a:t>Combined </a:t>
            </a:r>
            <a:r>
              <a:rPr dirty="0" sz="3600" spc="-15">
                <a:latin typeface="Calibri"/>
                <a:cs typeface="Calibri"/>
              </a:rPr>
              <a:t>General </a:t>
            </a:r>
            <a:r>
              <a:rPr dirty="0" sz="3600" spc="-5">
                <a:latin typeface="Calibri"/>
                <a:cs typeface="Calibri"/>
              </a:rPr>
              <a:t>Fund  </a:t>
            </a:r>
            <a:r>
              <a:rPr dirty="0" sz="3600" spc="-15">
                <a:latin typeface="Calibri"/>
                <a:cs typeface="Calibri"/>
              </a:rPr>
              <a:t>Revenues </a:t>
            </a:r>
            <a:r>
              <a:rPr dirty="0" sz="3600">
                <a:latin typeface="Calibri"/>
                <a:cs typeface="Calibri"/>
              </a:rPr>
              <a:t>and</a:t>
            </a:r>
            <a:r>
              <a:rPr dirty="0" sz="3600" spc="-40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Expenditures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79004" y="5287771"/>
            <a:ext cx="908050" cy="189865"/>
          </a:xfrm>
          <a:custGeom>
            <a:avLst/>
            <a:gdLst/>
            <a:ahLst/>
            <a:cxnLst/>
            <a:rect l="l" t="t" r="r" b="b"/>
            <a:pathLst>
              <a:path w="908050" h="189864">
                <a:moveTo>
                  <a:pt x="0" y="189610"/>
                </a:moveTo>
                <a:lnTo>
                  <a:pt x="907745" y="189610"/>
                </a:lnTo>
                <a:lnTo>
                  <a:pt x="907745" y="0"/>
                </a:lnTo>
                <a:lnTo>
                  <a:pt x="0" y="0"/>
                </a:lnTo>
                <a:lnTo>
                  <a:pt x="0" y="189610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309609">
              <a:lnSpc>
                <a:spcPct val="100000"/>
              </a:lnSpc>
              <a:spcBef>
                <a:spcPts val="100"/>
              </a:spcBef>
            </a:pPr>
            <a:r>
              <a:rPr dirty="0"/>
              <a:t>3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509837" y="1605762"/>
            <a:ext cx="1524000" cy="549910"/>
            <a:chOff x="2509837" y="1605762"/>
            <a:chExt cx="1524000" cy="549910"/>
          </a:xfrm>
        </p:grpSpPr>
        <p:sp>
          <p:nvSpPr>
            <p:cNvPr id="7" name="object 7"/>
            <p:cNvSpPr/>
            <p:nvPr/>
          </p:nvSpPr>
          <p:spPr>
            <a:xfrm>
              <a:off x="2514600" y="1610525"/>
              <a:ext cx="1371600" cy="508000"/>
            </a:xfrm>
            <a:custGeom>
              <a:avLst/>
              <a:gdLst/>
              <a:ahLst/>
              <a:cxnLst/>
              <a:rect l="l" t="t" r="r" b="b"/>
              <a:pathLst>
                <a:path w="1371600" h="508000">
                  <a:moveTo>
                    <a:pt x="1371600" y="0"/>
                  </a:moveTo>
                  <a:lnTo>
                    <a:pt x="0" y="0"/>
                  </a:lnTo>
                  <a:lnTo>
                    <a:pt x="0" y="507834"/>
                  </a:lnTo>
                  <a:lnTo>
                    <a:pt x="1371600" y="507834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514600" y="1610525"/>
              <a:ext cx="1371600" cy="508000"/>
            </a:xfrm>
            <a:custGeom>
              <a:avLst/>
              <a:gdLst/>
              <a:ahLst/>
              <a:cxnLst/>
              <a:rect l="l" t="t" r="r" b="b"/>
              <a:pathLst>
                <a:path w="1371600" h="508000">
                  <a:moveTo>
                    <a:pt x="0" y="507834"/>
                  </a:moveTo>
                  <a:lnTo>
                    <a:pt x="1371600" y="507834"/>
                  </a:lnTo>
                  <a:lnTo>
                    <a:pt x="1371600" y="0"/>
                  </a:lnTo>
                  <a:lnTo>
                    <a:pt x="0" y="0"/>
                  </a:lnTo>
                  <a:lnTo>
                    <a:pt x="0" y="50783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200400" y="2118360"/>
              <a:ext cx="823594" cy="27305"/>
            </a:xfrm>
            <a:custGeom>
              <a:avLst/>
              <a:gdLst/>
              <a:ahLst/>
              <a:cxnLst/>
              <a:rect l="l" t="t" r="r" b="b"/>
              <a:pathLst>
                <a:path w="823595" h="27305">
                  <a:moveTo>
                    <a:pt x="823340" y="2717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FF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2509837" y="2325623"/>
            <a:ext cx="1524000" cy="899794"/>
            <a:chOff x="2509837" y="2325623"/>
            <a:chExt cx="1524000" cy="899794"/>
          </a:xfrm>
        </p:grpSpPr>
        <p:sp>
          <p:nvSpPr>
            <p:cNvPr id="11" name="object 11"/>
            <p:cNvSpPr/>
            <p:nvPr/>
          </p:nvSpPr>
          <p:spPr>
            <a:xfrm>
              <a:off x="3200400" y="2335148"/>
              <a:ext cx="823594" cy="100330"/>
            </a:xfrm>
            <a:custGeom>
              <a:avLst/>
              <a:gdLst/>
              <a:ahLst/>
              <a:cxnLst/>
              <a:rect l="l" t="t" r="r" b="b"/>
              <a:pathLst>
                <a:path w="823595" h="100330">
                  <a:moveTo>
                    <a:pt x="823340" y="0"/>
                  </a:moveTo>
                  <a:lnTo>
                    <a:pt x="0" y="100202"/>
                  </a:lnTo>
                </a:path>
              </a:pathLst>
            </a:custGeom>
            <a:ln w="19050">
              <a:solidFill>
                <a:srgbClr val="FFFF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14600" y="2435377"/>
              <a:ext cx="1371600" cy="784860"/>
            </a:xfrm>
            <a:custGeom>
              <a:avLst/>
              <a:gdLst/>
              <a:ahLst/>
              <a:cxnLst/>
              <a:rect l="l" t="t" r="r" b="b"/>
              <a:pathLst>
                <a:path w="1371600" h="784860">
                  <a:moveTo>
                    <a:pt x="1371600" y="0"/>
                  </a:moveTo>
                  <a:lnTo>
                    <a:pt x="0" y="0"/>
                  </a:lnTo>
                  <a:lnTo>
                    <a:pt x="0" y="784834"/>
                  </a:lnTo>
                  <a:lnTo>
                    <a:pt x="1371600" y="784834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14600" y="2435377"/>
              <a:ext cx="1371600" cy="784860"/>
            </a:xfrm>
            <a:custGeom>
              <a:avLst/>
              <a:gdLst/>
              <a:ahLst/>
              <a:cxnLst/>
              <a:rect l="l" t="t" r="r" b="b"/>
              <a:pathLst>
                <a:path w="1371600" h="784860">
                  <a:moveTo>
                    <a:pt x="0" y="784834"/>
                  </a:moveTo>
                  <a:lnTo>
                    <a:pt x="1371600" y="784834"/>
                  </a:lnTo>
                  <a:lnTo>
                    <a:pt x="1371600" y="0"/>
                  </a:lnTo>
                  <a:lnTo>
                    <a:pt x="0" y="0"/>
                  </a:lnTo>
                  <a:lnTo>
                    <a:pt x="0" y="784834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593594" y="2598546"/>
            <a:ext cx="11938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Calibri"/>
                <a:cs typeface="Calibri"/>
              </a:rPr>
              <a:t>Revenues, Surplus</a:t>
            </a:r>
            <a:r>
              <a:rPr dirty="0" sz="900" spc="15" b="1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Sales,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10200" y="2296032"/>
            <a:ext cx="299720" cy="401320"/>
          </a:xfrm>
          <a:custGeom>
            <a:avLst/>
            <a:gdLst/>
            <a:ahLst/>
            <a:cxnLst/>
            <a:rect l="l" t="t" r="r" b="b"/>
            <a:pathLst>
              <a:path w="299720" h="401319">
                <a:moveTo>
                  <a:pt x="299338" y="0"/>
                </a:moveTo>
                <a:lnTo>
                  <a:pt x="0" y="400938"/>
                </a:lnTo>
              </a:path>
            </a:pathLst>
          </a:custGeom>
          <a:ln w="19050">
            <a:solidFill>
              <a:srgbClr val="FFFF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617207" y="1918335"/>
            <a:ext cx="638175" cy="243840"/>
          </a:xfrm>
          <a:custGeom>
            <a:avLst/>
            <a:gdLst/>
            <a:ahLst/>
            <a:cxnLst/>
            <a:rect l="l" t="t" r="r" b="b"/>
            <a:pathLst>
              <a:path w="638175" h="243839">
                <a:moveTo>
                  <a:pt x="637667" y="243712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955028" y="1953005"/>
            <a:ext cx="4064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Calibri"/>
                <a:cs typeface="Calibri"/>
              </a:rPr>
              <a:t>Voc.</a:t>
            </a:r>
            <a:r>
              <a:rPr dirty="0" sz="900" spc="-50" b="1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Ed.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617207" y="2123313"/>
            <a:ext cx="603885" cy="312420"/>
          </a:xfrm>
          <a:custGeom>
            <a:avLst/>
            <a:gdLst/>
            <a:ahLst/>
            <a:cxnLst/>
            <a:rect l="l" t="t" r="r" b="b"/>
            <a:pathLst>
              <a:path w="603884" h="312419">
                <a:moveTo>
                  <a:pt x="603376" y="312038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-7937" y="1494040"/>
          <a:ext cx="9159875" cy="5164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4454"/>
                <a:gridCol w="137795"/>
                <a:gridCol w="908050"/>
                <a:gridCol w="97789"/>
                <a:gridCol w="680720"/>
                <a:gridCol w="81914"/>
                <a:gridCol w="826134"/>
                <a:gridCol w="185420"/>
                <a:gridCol w="72390"/>
                <a:gridCol w="45720"/>
                <a:gridCol w="716279"/>
                <a:gridCol w="46990"/>
                <a:gridCol w="97154"/>
                <a:gridCol w="1374140"/>
              </a:tblGrid>
              <a:tr h="185991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Revenues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restr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ic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ted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1176020" algn="l"/>
                        </a:tabLst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Restricted 	 </a:t>
                      </a:r>
                      <a:r>
                        <a:rPr dirty="0" sz="9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8518" sz="1350" spc="-7" b="1">
                          <a:latin typeface="Calibri"/>
                          <a:cs typeface="Calibri"/>
                        </a:rPr>
                        <a:t>Special</a:t>
                      </a:r>
                      <a:endParaRPr baseline="-18518" sz="135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584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tal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  <a:tr h="147065">
                <a:tc>
                  <a:txBody>
                    <a:bodyPr/>
                    <a:lstStyle/>
                    <a:p>
                      <a:pPr marL="657225">
                        <a:lnSpc>
                          <a:spcPts val="745"/>
                        </a:lnSpc>
                        <a:tabLst>
                          <a:tab pos="2613660" algn="l"/>
                        </a:tabLst>
                      </a:pPr>
                      <a:r>
                        <a:rPr dirty="0" baseline="-21604" sz="1350" spc="-7">
                          <a:latin typeface="Calibri"/>
                          <a:cs typeface="Calibri"/>
                        </a:rPr>
                        <a:t>LCFF</a:t>
                      </a:r>
                      <a:r>
                        <a:rPr dirty="0" baseline="-21604" sz="1350" spc="-2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21604" sz="1350" spc="-7">
                          <a:latin typeface="Calibri"/>
                          <a:cs typeface="Calibri"/>
                        </a:rPr>
                        <a:t>Sources	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Unrestricted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Lottery,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905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$275,88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ts val="905"/>
                        </a:lnSpc>
                        <a:spcBef>
                          <a:spcPts val="30"/>
                        </a:spcBef>
                        <a:tabLst>
                          <a:tab pos="480695" algn="l"/>
                        </a:tabLst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 	</a:t>
                      </a:r>
                      <a:r>
                        <a:rPr dirty="0" baseline="3086" sz="135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3086" sz="1350" spc="-7" b="1">
                          <a:latin typeface="Calibri"/>
                          <a:cs typeface="Calibri"/>
                        </a:rPr>
                        <a:t>duc</a:t>
                      </a:r>
                      <a:r>
                        <a:rPr dirty="0" baseline="3086" sz="1350" b="1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baseline="3086" sz="1350" spc="-1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3086" sz="1350" spc="-7" b="1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baseline="3086" sz="1350" b="1">
                          <a:latin typeface="Calibri"/>
                          <a:cs typeface="Calibri"/>
                        </a:rPr>
                        <a:t>,</a:t>
                      </a:r>
                      <a:endParaRPr baseline="3086" sz="13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R w="952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7860">
                        <a:lnSpc>
                          <a:spcPts val="905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$275,88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  <a:tr h="197008">
                <a:tc>
                  <a:txBody>
                    <a:bodyPr/>
                    <a:lstStyle/>
                    <a:p>
                      <a:pPr algn="r" marR="261620">
                        <a:lnSpc>
                          <a:spcPts val="480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Mandated Cost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Block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657225">
                        <a:lnSpc>
                          <a:spcPts val="894"/>
                        </a:lnSpc>
                        <a:tabLst>
                          <a:tab pos="2613660" algn="l"/>
                        </a:tabLst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Federal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Revenue	</a:t>
                      </a:r>
                      <a:r>
                        <a:rPr dirty="0" baseline="-21604" sz="1350" spc="-7" b="1">
                          <a:latin typeface="Calibri"/>
                          <a:cs typeface="Calibri"/>
                        </a:rPr>
                        <a:t>Grant</a:t>
                      </a:r>
                      <a:endParaRPr baseline="-21604" sz="13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B w="28575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FF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  <a:lnT w="28575">
                      <a:solidFill>
                        <a:srgbClr val="FFFF00"/>
                      </a:solidFill>
                      <a:prstDash val="solid"/>
                    </a:lnT>
                    <a:lnB w="53975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965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883285" algn="l"/>
                        </a:tabLst>
                      </a:pPr>
                      <a:r>
                        <a:rPr dirty="0" baseline="-21604" sz="1350" spc="-7">
                          <a:latin typeface="Calibri"/>
                          <a:cs typeface="Calibri"/>
                        </a:rPr>
                        <a:t>$6,505,900 	</a:t>
                      </a:r>
                      <a:r>
                        <a:rPr dirty="0" baseline="-21604" sz="13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Title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I, II,</a:t>
                      </a:r>
                      <a:r>
                        <a:rPr dirty="0" sz="900" spc="-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III,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FFFF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786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$6,505,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2069"/>
                </a:tc>
              </a:tr>
              <a:tr h="48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FF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  <a:lnR w="28575">
                      <a:solidFill>
                        <a:srgbClr val="FFFF00"/>
                      </a:solidFill>
                      <a:prstDash val="solid"/>
                    </a:lnR>
                    <a:lnT w="28575">
                      <a:solidFill>
                        <a:srgbClr val="FFFF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FF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  <a:lnT w="53975">
                      <a:solidFill>
                        <a:srgbClr val="FFFF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7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FF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  <a:lnR w="28575">
                      <a:solidFill>
                        <a:srgbClr val="FFFF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FF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93090">
                <a:tc>
                  <a:txBody>
                    <a:bodyPr/>
                    <a:lstStyle/>
                    <a:p>
                      <a:pPr marL="657225">
                        <a:lnSpc>
                          <a:spcPts val="48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Other State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Revenue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FF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48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$7,947,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93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  <a:lnR w="28575">
                      <a:solidFill>
                        <a:srgbClr val="FFFF00"/>
                      </a:solidFill>
                      <a:prstDash val="solid"/>
                    </a:lnR>
                    <a:lnB w="28575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FF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  <a:lnB w="53975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48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$39,098,868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ts val="48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$47,046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63068">
                <a:tc>
                  <a:txBody>
                    <a:bodyPr/>
                    <a:lstStyle/>
                    <a:p>
                      <a:pPr marL="657225">
                        <a:lnSpc>
                          <a:spcPts val="1035"/>
                        </a:lnSpc>
                        <a:spcBef>
                          <a:spcPts val="15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Other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Local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Revenue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FF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035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$10,435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28575">
                      <a:solidFill>
                        <a:srgbClr val="FFFF00"/>
                      </a:solidFill>
                      <a:prstDash val="solid"/>
                    </a:lnL>
                    <a:lnR w="28575">
                      <a:solidFill>
                        <a:srgbClr val="FFFF00"/>
                      </a:solidFill>
                      <a:prstDash val="solid"/>
                    </a:lnR>
                    <a:lnT w="28575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FF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  <a:lnT w="53975">
                      <a:solidFill>
                        <a:srgbClr val="FFFF00"/>
                      </a:solidFill>
                      <a:prstDash val="solid"/>
                    </a:lnT>
                    <a:lnB w="28575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1035"/>
                        </a:lnSpc>
                        <a:spcBef>
                          <a:spcPts val="15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$20,770,250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R w="28575">
                      <a:solidFill>
                        <a:srgbClr val="FFFF00"/>
                      </a:solidFill>
                      <a:prstDash val="solid"/>
                    </a:lnR>
                    <a:lnT w="53975">
                      <a:solidFill>
                        <a:srgbClr val="FFFF00"/>
                      </a:solidFill>
                      <a:prstDash val="solid"/>
                    </a:lnT>
                    <a:lnB w="28575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ts val="1035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$31,205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FFFF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FFFF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1607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2613660" algn="l"/>
                        </a:tabLst>
                      </a:pPr>
                      <a:r>
                        <a:rPr dirty="0" baseline="24691" sz="1350" spc="-7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baseline="24691" sz="135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4691" sz="1350" spc="-7" b="1">
                          <a:latin typeface="Calibri"/>
                          <a:cs typeface="Calibri"/>
                        </a:rPr>
                        <a:t>Revenues	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Parcel Tax,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Interagency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990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$294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269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051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990"/>
                        </a:lnSpc>
                        <a:tabLst>
                          <a:tab pos="1103630" algn="l"/>
                        </a:tabLst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$66,375,018 	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22875" sz="1275" b="1">
                          <a:latin typeface="Calibri"/>
                          <a:cs typeface="Calibri"/>
                        </a:rPr>
                        <a:t>Special</a:t>
                      </a:r>
                      <a:endParaRPr baseline="-22875" sz="1275">
                        <a:latin typeface="Calibri"/>
                        <a:cs typeface="Calibri"/>
                      </a:endParaRPr>
                    </a:p>
                    <a:p>
                      <a:pPr marL="1104265">
                        <a:lnSpc>
                          <a:spcPts val="635"/>
                        </a:lnSpc>
                        <a:spcBef>
                          <a:spcPts val="335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cat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,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ts val="990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$360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644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069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47700">
                <a:tc>
                  <a:txBody>
                    <a:bodyPr/>
                    <a:lstStyle/>
                    <a:p>
                      <a:pPr algn="r" marR="60261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Interest,</a:t>
                      </a:r>
                      <a:r>
                        <a:rPr dirty="0" sz="900" spc="1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ASB,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657225">
                        <a:lnSpc>
                          <a:spcPct val="100000"/>
                        </a:lnSpc>
                        <a:tabLst>
                          <a:tab pos="2613660" algn="l"/>
                        </a:tabLst>
                      </a:pPr>
                      <a:r>
                        <a:rPr dirty="0" baseline="9259" sz="1350" spc="-7" b="1">
                          <a:latin typeface="Calibri"/>
                          <a:cs typeface="Calibri"/>
                        </a:rPr>
                        <a:t>Expenditures	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Leases/Rentals,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Misc.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5778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restr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ic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ted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 marR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ns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Boosters,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042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t.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tte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ry,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1103630" algn="l"/>
                        </a:tabLst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Restricted 	  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6535" sz="1275" spc="-7" b="1">
                          <a:latin typeface="Calibri"/>
                          <a:cs typeface="Calibri"/>
                        </a:rPr>
                        <a:t>STRS</a:t>
                      </a:r>
                      <a:r>
                        <a:rPr dirty="0" baseline="6535" sz="1275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6535" sz="1275" spc="-7" b="1">
                          <a:latin typeface="Calibri"/>
                          <a:cs typeface="Calibri"/>
                        </a:rPr>
                        <a:t>On-</a:t>
                      </a:r>
                      <a:endParaRPr baseline="6535" sz="1275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65849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tal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  <a:tr h="175513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2613660" algn="l"/>
                        </a:tabLst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Certificated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Salaries	</a:t>
                      </a:r>
                      <a:r>
                        <a:rPr dirty="0" baseline="12345" sz="1350" spc="-7" b="1">
                          <a:latin typeface="Calibri"/>
                          <a:cs typeface="Calibri"/>
                        </a:rPr>
                        <a:t>Reimbursements</a:t>
                      </a:r>
                      <a:endParaRPr baseline="12345" sz="135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$129,72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93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630"/>
                        </a:lnSpc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CCCOE</a:t>
                      </a:r>
                      <a:r>
                        <a:rPr dirty="0" sz="85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CTE,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ts val="650"/>
                        </a:lnSpc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Special</a:t>
                      </a:r>
                      <a:r>
                        <a:rPr dirty="0" sz="85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Ed.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830"/>
                        </a:lnSpc>
                        <a:spcBef>
                          <a:spcPts val="30"/>
                        </a:spcBef>
                        <a:tabLst>
                          <a:tab pos="1103630" algn="l"/>
                        </a:tabLst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$25,558,871 	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2679" sz="1275" spc="-7" b="1">
                          <a:latin typeface="Calibri"/>
                          <a:cs typeface="Calibri"/>
                        </a:rPr>
                        <a:t>Behalf,</a:t>
                      </a:r>
                      <a:endParaRPr baseline="32679" sz="1275">
                        <a:latin typeface="Calibri"/>
                        <a:cs typeface="Calibri"/>
                      </a:endParaRPr>
                    </a:p>
                    <a:p>
                      <a:pPr marL="1104265">
                        <a:lnSpc>
                          <a:spcPts val="420"/>
                        </a:lnSpc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Mental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78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$155,28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64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  <a:tr h="184150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Classified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Salaries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$31,014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Infant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1103630" algn="l"/>
                        </a:tabLst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$24,262,080 	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9803" sz="1275" b="1">
                          <a:latin typeface="Calibri"/>
                          <a:cs typeface="Calibri"/>
                        </a:rPr>
                        <a:t>Health,</a:t>
                      </a:r>
                      <a:endParaRPr baseline="-9803" sz="1275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$55,276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  <a:tr h="169799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Employee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Benefits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$65,668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860"/>
                        </a:lnSpc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Program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850"/>
                        </a:lnSpc>
                        <a:tabLst>
                          <a:tab pos="1103630" algn="l"/>
                        </a:tabLst>
                      </a:pPr>
                      <a:r>
                        <a:rPr dirty="0" baseline="-15432" sz="1350" spc="-7">
                          <a:latin typeface="Calibri"/>
                          <a:cs typeface="Calibri"/>
                        </a:rPr>
                        <a:t>$34,085,129 	</a:t>
                      </a:r>
                      <a:r>
                        <a:rPr dirty="0" baseline="-15432" sz="13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Workability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$99,753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  <a:tr h="189864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Books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Supplies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$3,789,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$5,573,084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786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$9,362,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35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3970"/>
                </a:tc>
              </a:tr>
              <a:tr h="179832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Services and Other Operating</a:t>
                      </a:r>
                      <a:r>
                        <a:rPr dirty="0" sz="9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Expenditures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$13,934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$18,896,658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$32,830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  <a:tr h="179831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Capital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Outlay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$29,521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$595,605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78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$625,126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  <a:tr h="184086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Outgo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$72,863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$1,413,251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78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$1,486,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  <a:tr h="152336">
                <a:tc>
                  <a:txBody>
                    <a:bodyPr/>
                    <a:lstStyle/>
                    <a:p>
                      <a:pPr marL="657225">
                        <a:lnSpc>
                          <a:spcPts val="1035"/>
                        </a:lnSpc>
                        <a:spcBef>
                          <a:spcPts val="6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Indirect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Costs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035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($529,71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7825">
                        <a:lnSpc>
                          <a:spcPts val="1035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$529,711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ts val="1035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2836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Expenditures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$243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704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511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$110,914,389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$354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618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900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6898">
                <a:tc>
                  <a:txBody>
                    <a:bodyPr/>
                    <a:lstStyle/>
                    <a:p>
                      <a:pPr marL="657225">
                        <a:lnSpc>
                          <a:spcPts val="1055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Other Financing</a:t>
                      </a:r>
                      <a:r>
                        <a:rPr dirty="0" sz="90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Sources/Uses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055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restr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ic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ted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1055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Restricted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980"/>
                        </a:lnSpc>
                        <a:spcBef>
                          <a:spcPts val="310"/>
                        </a:spcBef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Solar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Debt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658495">
                        <a:lnSpc>
                          <a:spcPts val="1055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tal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57924">
                <a:tc>
                  <a:txBody>
                    <a:bodyPr/>
                    <a:lstStyle/>
                    <a:p>
                      <a:pPr marL="657225">
                        <a:lnSpc>
                          <a:spcPts val="1075"/>
                        </a:lnSpc>
                        <a:spcBef>
                          <a:spcPts val="6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Transfers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In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075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$1,756,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80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ts val="1075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960"/>
                        </a:lnSpc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Service</a:t>
                      </a:r>
                      <a:r>
                        <a:rPr dirty="0" sz="850" spc="1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(21),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657860">
                        <a:lnSpc>
                          <a:spcPts val="1075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$1,756,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80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  <a:tr h="189610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Transfers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Out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($4,183,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735"/>
                        </a:lnSpc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DVMS</a:t>
                      </a:r>
                      <a:r>
                        <a:rPr dirty="0" sz="85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and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ts val="655"/>
                        </a:lnSpc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DVHS</a:t>
                      </a:r>
                      <a:r>
                        <a:rPr dirty="0" sz="85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Fields,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6597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($4,183,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196240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Sources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Elec.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0320"/>
                </a:tc>
              </a:tr>
              <a:tr h="184099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Uses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755"/>
                        </a:lnSpc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Savings,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ts val="590"/>
                        </a:lnSpc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Child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Care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  <a:tr h="152006">
                <a:tc>
                  <a:txBody>
                    <a:bodyPr/>
                    <a:lstStyle/>
                    <a:p>
                      <a:pPr marL="657225">
                        <a:lnSpc>
                          <a:spcPts val="1030"/>
                        </a:lnSpc>
                        <a:spcBef>
                          <a:spcPts val="6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Contributions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03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($46,315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1030"/>
                        </a:lnSpc>
                        <a:spcBef>
                          <a:spcPts val="6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$46,315,590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765"/>
                        </a:lnSpc>
                        <a:spcBef>
                          <a:spcPts val="330"/>
                        </a:spcBef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Buildings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ts val="103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$0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3771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Total Other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Sources/Uses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7)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$46,315,590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62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(40),</a:t>
                      </a:r>
                      <a:r>
                        <a:rPr dirty="0" sz="85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Child  Nutrition 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(13)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849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7)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353">
                <a:tc>
                  <a:txBody>
                    <a:bodyPr/>
                    <a:lstStyle/>
                    <a:p>
                      <a:pPr marL="657225">
                        <a:lnSpc>
                          <a:spcPts val="1025"/>
                        </a:lnSpc>
                        <a:spcBef>
                          <a:spcPts val="35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Net Increase/Decrease in Fund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Balance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508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025"/>
                        </a:lnSpc>
                        <a:spcBef>
                          <a:spcPts val="35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$1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821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503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508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ts val="1025"/>
                        </a:lnSpc>
                        <a:spcBef>
                          <a:spcPts val="35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$1,776,219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508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9130">
                        <a:lnSpc>
                          <a:spcPts val="1025"/>
                        </a:lnSpc>
                        <a:spcBef>
                          <a:spcPts val="35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$3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597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722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508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7682738" y="5477383"/>
            <a:ext cx="242570" cy="314325"/>
          </a:xfrm>
          <a:custGeom>
            <a:avLst/>
            <a:gdLst/>
            <a:ahLst/>
            <a:cxnLst/>
            <a:rect l="l" t="t" r="r" b="b"/>
            <a:pathLst>
              <a:path w="242570" h="314325">
                <a:moveTo>
                  <a:pt x="0" y="313816"/>
                </a:moveTo>
                <a:lnTo>
                  <a:pt x="242061" y="0"/>
                </a:lnTo>
              </a:path>
            </a:pathLst>
          </a:custGeom>
          <a:ln w="19050">
            <a:solidFill>
              <a:srgbClr val="FFFF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94817"/>
            <a:ext cx="704850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latin typeface="Calibri"/>
                <a:cs typeface="Calibri"/>
              </a:rPr>
              <a:t>Combined </a:t>
            </a:r>
            <a:r>
              <a:rPr dirty="0" sz="3600" spc="-15">
                <a:latin typeface="Calibri"/>
                <a:cs typeface="Calibri"/>
              </a:rPr>
              <a:t>General </a:t>
            </a:r>
            <a:r>
              <a:rPr dirty="0" sz="3600" spc="-5">
                <a:latin typeface="Calibri"/>
                <a:cs typeface="Calibri"/>
              </a:rPr>
              <a:t>Fund </a:t>
            </a:r>
            <a:r>
              <a:rPr dirty="0" sz="3600" spc="-10">
                <a:latin typeface="Calibri"/>
                <a:cs typeface="Calibri"/>
              </a:rPr>
              <a:t>Expenditures  </a:t>
            </a:r>
            <a:r>
              <a:rPr dirty="0" sz="3600" spc="-20">
                <a:latin typeface="Calibri"/>
                <a:cs typeface="Calibri"/>
              </a:rPr>
              <a:t>By</a:t>
            </a:r>
            <a:r>
              <a:rPr dirty="0" sz="3600" spc="-5">
                <a:latin typeface="Calibri"/>
                <a:cs typeface="Calibri"/>
              </a:rPr>
              <a:t> Object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309609">
              <a:lnSpc>
                <a:spcPct val="100000"/>
              </a:lnSpc>
              <a:spcBef>
                <a:spcPts val="100"/>
              </a:spcBef>
            </a:pPr>
            <a:r>
              <a:rPr dirty="0"/>
              <a:t>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-7937" y="1497012"/>
          <a:ext cx="9159875" cy="5089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5285"/>
                <a:gridCol w="1312544"/>
                <a:gridCol w="224154"/>
                <a:gridCol w="1247139"/>
                <a:gridCol w="1068069"/>
                <a:gridCol w="245745"/>
                <a:gridCol w="765175"/>
                <a:gridCol w="1380490"/>
              </a:tblGrid>
              <a:tr h="379031">
                <a:tc gridSpan="8">
                  <a:txBody>
                    <a:bodyPr/>
                    <a:lstStyle/>
                    <a:p>
                      <a:pPr algn="ctr" marL="76200">
                        <a:lnSpc>
                          <a:spcPts val="1839"/>
                        </a:lnSpc>
                      </a:pPr>
                      <a:r>
                        <a:rPr dirty="0" u="heavy" sz="1600" spc="-1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Estimated </a:t>
                      </a:r>
                      <a:r>
                        <a:rPr dirty="0" u="heavy" sz="1600" spc="-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Actuals </a:t>
                      </a:r>
                      <a:r>
                        <a:rPr dirty="0" u="heavy" sz="1600" spc="-1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vs. </a:t>
                      </a:r>
                      <a:r>
                        <a:rPr dirty="0" u="heavy" sz="1600" spc="-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Unaudited</a:t>
                      </a:r>
                      <a:r>
                        <a:rPr dirty="0" u="heavy" sz="1600" spc="-2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600" spc="-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Actuals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74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17195" marR="15303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June</a:t>
                      </a:r>
                      <a:r>
                        <a:rPr dirty="0" sz="1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2020 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Budget  Estimate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14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66395" marR="260350" indent="-15557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Sept.</a:t>
                      </a:r>
                      <a:r>
                        <a:rPr dirty="0" sz="1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2020  Actual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15290" marR="236854" indent="-26034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ollar 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Delta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18440" marR="1323975" indent="-210820">
                        <a:lnSpc>
                          <a:spcPct val="100000"/>
                        </a:lnSpc>
                      </a:pPr>
                      <a:r>
                        <a:rPr dirty="0" sz="140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Delta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612">
                <a:tc>
                  <a:txBody>
                    <a:bodyPr/>
                    <a:lstStyle/>
                    <a:p>
                      <a:pPr marL="144399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1000s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(Certificated)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49733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Employee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Salaries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95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2667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$156,722,253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5049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$155,284,664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4605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-$1,437,589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5461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99.1%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659282">
                <a:tc>
                  <a:txBody>
                    <a:bodyPr/>
                    <a:lstStyle/>
                    <a:p>
                      <a:pPr marL="1497330" marR="101600" indent="2540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2000s (Classified)  Employee</a:t>
                      </a:r>
                      <a:r>
                        <a:rPr dirty="0" sz="1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Salaries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95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7239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$55,334,034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9621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$55,276,130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4478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-$57,904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5461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99.9%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659383">
                <a:tc>
                  <a:txBody>
                    <a:bodyPr/>
                    <a:lstStyle/>
                    <a:p>
                      <a:pPr marL="1480820" marR="83185" indent="1333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3000s (Combined)  Employee</a:t>
                      </a:r>
                      <a:r>
                        <a:rPr dirty="0" sz="1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Benefits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95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2667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$100,394,562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9621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$99,753,743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4605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-$640,819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5461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99.4%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660641">
                <a:tc>
                  <a:txBody>
                    <a:bodyPr/>
                    <a:lstStyle/>
                    <a:p>
                      <a:pPr marL="1538605" marR="140970" indent="6223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400" spc="-30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Employee 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Salary &amp;</a:t>
                      </a:r>
                      <a:r>
                        <a:rPr dirty="0" sz="1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Benefits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95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26034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$312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450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84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49860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$310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314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53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4668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-$2,136,312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5397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99.3%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63701">
                <a:tc>
                  <a:txBody>
                    <a:bodyPr/>
                    <a:lstStyle/>
                    <a:p>
                      <a:pPr algn="ctr" marL="1476375" marR="80010" indent="190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2018-19 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Total 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Employee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Salary</a:t>
                      </a:r>
                      <a:r>
                        <a:rPr dirty="0" sz="1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&amp; 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Benefits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08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r" marR="26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$297,243,381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*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r" marR="1504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$296,550,426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 marL="144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$13,764,111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*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 marL="55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104.6%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^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</a:tr>
              <a:tr h="224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52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*2nd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Interim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53035">
                        <a:lnSpc>
                          <a:spcPts val="1520"/>
                        </a:lnSpc>
                      </a:pPr>
                      <a:r>
                        <a:rPr dirty="0" sz="1400" spc="-20">
                          <a:latin typeface="Calibri"/>
                          <a:cs typeface="Calibri"/>
                        </a:rPr>
                        <a:t>*Year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Over 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Year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Increase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153035">
                        <a:lnSpc>
                          <a:spcPts val="1480"/>
                        </a:lnSpc>
                      </a:pPr>
                      <a:r>
                        <a:rPr dirty="0" sz="1400" spc="-20">
                          <a:latin typeface="Calibri"/>
                          <a:cs typeface="Calibri"/>
                        </a:rPr>
                        <a:t>^Year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Over 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Year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Percentage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04950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0" y="165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74725" y="6298958"/>
            <a:ext cx="6416675" cy="0"/>
          </a:xfrm>
          <a:custGeom>
            <a:avLst/>
            <a:gdLst/>
            <a:ahLst/>
            <a:cxnLst/>
            <a:rect l="l" t="t" r="r" b="b"/>
            <a:pathLst>
              <a:path w="6416675" h="0">
                <a:moveTo>
                  <a:pt x="0" y="0"/>
                </a:moveTo>
                <a:lnTo>
                  <a:pt x="641667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74725" y="6540500"/>
            <a:ext cx="6416675" cy="25400"/>
          </a:xfrm>
          <a:custGeom>
            <a:avLst/>
            <a:gdLst/>
            <a:ahLst/>
            <a:cxnLst/>
            <a:rect l="l" t="t" r="r" b="b"/>
            <a:pathLst>
              <a:path w="6416675" h="25400">
                <a:moveTo>
                  <a:pt x="6416675" y="16929"/>
                </a:moveTo>
                <a:lnTo>
                  <a:pt x="0" y="16929"/>
                </a:lnTo>
                <a:lnTo>
                  <a:pt x="0" y="25400"/>
                </a:lnTo>
                <a:lnTo>
                  <a:pt x="6416675" y="25400"/>
                </a:lnTo>
                <a:lnTo>
                  <a:pt x="6416675" y="16929"/>
                </a:lnTo>
                <a:close/>
              </a:path>
              <a:path w="6416675" h="25400">
                <a:moveTo>
                  <a:pt x="6416675" y="0"/>
                </a:moveTo>
                <a:lnTo>
                  <a:pt x="0" y="0"/>
                </a:lnTo>
                <a:lnTo>
                  <a:pt x="0" y="8458"/>
                </a:lnTo>
                <a:lnTo>
                  <a:pt x="6416675" y="8458"/>
                </a:lnTo>
                <a:lnTo>
                  <a:pt x="64166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52753" y="1777873"/>
          <a:ext cx="6438900" cy="1365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0405"/>
                <a:gridCol w="1877060"/>
                <a:gridCol w="187960"/>
                <a:gridCol w="1107439"/>
                <a:gridCol w="1295400"/>
              </a:tblGrid>
              <a:tr h="141224">
                <a:tc>
                  <a:txBody>
                    <a:bodyPr/>
                    <a:lstStyle/>
                    <a:p>
                      <a:pPr marL="31750">
                        <a:lnSpc>
                          <a:spcPts val="101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Ending Balance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Detail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8125">
                        <a:lnSpc>
                          <a:spcPts val="10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stri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2270">
                        <a:lnSpc>
                          <a:spcPts val="10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Restricted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0">
                        <a:lnSpc>
                          <a:spcPts val="101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86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Revolving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6675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18440">
                        <a:lnSpc>
                          <a:spcPct val="100000"/>
                        </a:lnSpc>
                        <a:spcBef>
                          <a:spcPts val="525"/>
                        </a:spcBef>
                        <a:tabLst>
                          <a:tab pos="32385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154,900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6675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525"/>
                        </a:spcBef>
                        <a:tabLst>
                          <a:tab pos="101282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6675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525"/>
                        </a:spcBef>
                        <a:tabLst>
                          <a:tab pos="416559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154,900.00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6675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27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Stores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r" marR="22606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8798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73,054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101282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8069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73,054.00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</a:tr>
              <a:tr h="2588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Prepaid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Items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r" marR="21844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2385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445,584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4132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103,725.00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16559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549,309.00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</a:tr>
              <a:tr h="2518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Restricted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245110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89598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65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12,811,677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12,811,677.00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78003">
                <a:tc>
                  <a:txBody>
                    <a:bodyPr/>
                    <a:lstStyle/>
                    <a:p>
                      <a:pPr marL="31750">
                        <a:lnSpc>
                          <a:spcPts val="1275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Assignments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(Total)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229870">
                        <a:lnSpc>
                          <a:spcPts val="1275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30,061,010.00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75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31140">
                        <a:lnSpc>
                          <a:spcPts val="1275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75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30,061,010.00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71803" y="3239322"/>
            <a:ext cx="1956435" cy="270700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100" spc="-5">
                <a:latin typeface="Calibri"/>
                <a:cs typeface="Calibri"/>
              </a:rPr>
              <a:t>LCFF </a:t>
            </a:r>
            <a:r>
              <a:rPr dirty="0" sz="1100">
                <a:latin typeface="Calibri"/>
                <a:cs typeface="Calibri"/>
              </a:rPr>
              <a:t>Shortfall </a:t>
            </a:r>
            <a:r>
              <a:rPr dirty="0" sz="1100" spc="-5">
                <a:latin typeface="Calibri"/>
                <a:cs typeface="Calibri"/>
              </a:rPr>
              <a:t>(Structural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Deficits)</a:t>
            </a:r>
            <a:endParaRPr sz="1100">
              <a:latin typeface="Calibri"/>
              <a:cs typeface="Calibri"/>
            </a:endParaRPr>
          </a:p>
          <a:p>
            <a:pPr marL="12700" marR="440690">
              <a:lnSpc>
                <a:spcPct val="1447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Bridge Funding  Instructional </a:t>
            </a:r>
            <a:r>
              <a:rPr dirty="0" sz="1100">
                <a:latin typeface="Calibri"/>
                <a:cs typeface="Calibri"/>
              </a:rPr>
              <a:t>Materials  </a:t>
            </a:r>
            <a:r>
              <a:rPr dirty="0" sz="1100" spc="-5">
                <a:latin typeface="Calibri"/>
                <a:cs typeface="Calibri"/>
              </a:rPr>
              <a:t>Professional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Development</a:t>
            </a:r>
            <a:endParaRPr sz="1100">
              <a:latin typeface="Calibri"/>
              <a:cs typeface="Calibri"/>
            </a:endParaRPr>
          </a:p>
          <a:p>
            <a:pPr marL="12700" marR="182245">
              <a:lnSpc>
                <a:spcPct val="144800"/>
              </a:lnSpc>
            </a:pPr>
            <a:r>
              <a:rPr dirty="0" sz="1100">
                <a:latin typeface="Calibri"/>
                <a:cs typeface="Calibri"/>
              </a:rPr>
              <a:t>Site/Dept Designated</a:t>
            </a:r>
            <a:r>
              <a:rPr dirty="0" sz="1100" spc="-1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Amounts  </a:t>
            </a:r>
            <a:r>
              <a:rPr dirty="0" sz="1100" spc="-5">
                <a:latin typeface="Calibri"/>
                <a:cs typeface="Calibri"/>
              </a:rPr>
              <a:t>Technology End </a:t>
            </a:r>
            <a:r>
              <a:rPr dirty="0" sz="1100">
                <a:latin typeface="Calibri"/>
                <a:cs typeface="Calibri"/>
              </a:rPr>
              <a:t>User Devices  </a:t>
            </a:r>
            <a:r>
              <a:rPr dirty="0" sz="1100" spc="-5">
                <a:latin typeface="Calibri"/>
                <a:cs typeface="Calibri"/>
              </a:rPr>
              <a:t>Safety </a:t>
            </a:r>
            <a:r>
              <a:rPr dirty="0" sz="1100">
                <a:latin typeface="Calibri"/>
                <a:cs typeface="Calibri"/>
              </a:rPr>
              <a:t>and Mental Wellness  </a:t>
            </a:r>
            <a:r>
              <a:rPr dirty="0" sz="1100" spc="-5">
                <a:latin typeface="Calibri"/>
                <a:cs typeface="Calibri"/>
              </a:rPr>
              <a:t>LCAP </a:t>
            </a:r>
            <a:r>
              <a:rPr dirty="0" sz="1100">
                <a:latin typeface="Calibri"/>
                <a:cs typeface="Calibri"/>
              </a:rPr>
              <a:t>Supplemental </a:t>
            </a:r>
            <a:r>
              <a:rPr dirty="0" sz="1100" spc="-5">
                <a:latin typeface="Calibri"/>
                <a:cs typeface="Calibri"/>
              </a:rPr>
              <a:t>Services  </a:t>
            </a:r>
            <a:r>
              <a:rPr dirty="0" sz="1100">
                <a:latin typeface="Calibri"/>
                <a:cs typeface="Calibri"/>
              </a:rPr>
              <a:t>Lottery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447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Reserve </a:t>
            </a:r>
            <a:r>
              <a:rPr dirty="0" sz="1100" spc="-5">
                <a:latin typeface="Calibri"/>
                <a:cs typeface="Calibri"/>
              </a:rPr>
              <a:t>for </a:t>
            </a:r>
            <a:r>
              <a:rPr dirty="0" sz="1100">
                <a:latin typeface="Calibri"/>
                <a:cs typeface="Calibri"/>
              </a:rPr>
              <a:t>Economic</a:t>
            </a:r>
            <a:r>
              <a:rPr dirty="0" sz="1100" spc="-1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Uncertainty  Reserve </a:t>
            </a:r>
            <a:r>
              <a:rPr dirty="0" sz="1100" spc="-5">
                <a:latin typeface="Calibri"/>
                <a:cs typeface="Calibri"/>
              </a:rPr>
              <a:t>for </a:t>
            </a:r>
            <a:r>
              <a:rPr dirty="0" sz="1100">
                <a:latin typeface="Calibri"/>
                <a:cs typeface="Calibri"/>
              </a:rPr>
              <a:t>Declining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Enrollment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3415" y="5435600"/>
            <a:ext cx="481965" cy="511175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1100" spc="-5">
                <a:latin typeface="Calibri"/>
                <a:cs typeface="Calibri"/>
              </a:rPr>
              <a:t>Fund</a:t>
            </a:r>
            <a:r>
              <a:rPr dirty="0" sz="1100" spc="-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17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100" spc="-5">
                <a:latin typeface="Calibri"/>
                <a:cs typeface="Calibri"/>
              </a:rPr>
              <a:t>Fund</a:t>
            </a:r>
            <a:r>
              <a:rPr dirty="0" sz="1100" spc="-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17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41240" y="5435600"/>
            <a:ext cx="96520" cy="511175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1100">
                <a:latin typeface="Calibri"/>
                <a:cs typeface="Calibri"/>
              </a:rPr>
              <a:t>$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100">
                <a:latin typeface="Calibri"/>
                <a:cs typeface="Calibri"/>
              </a:rPr>
              <a:t>$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01359" y="5435600"/>
            <a:ext cx="471170" cy="511175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  <a:tabLst>
                <a:tab pos="386715" algn="l"/>
              </a:tabLst>
            </a:pPr>
            <a:r>
              <a:rPr dirty="0" sz="1100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$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  <a:tabLst>
                <a:tab pos="386715" algn="l"/>
              </a:tabLst>
            </a:pPr>
            <a:r>
              <a:rPr dirty="0" sz="1100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$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72121" y="5435600"/>
            <a:ext cx="68580" cy="511175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1100">
                <a:latin typeface="Calibri"/>
                <a:cs typeface="Calibri"/>
              </a:rPr>
              <a:t>-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100">
                <a:latin typeface="Calibri"/>
                <a:cs typeface="Calibri"/>
              </a:rPr>
              <a:t>-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1803" y="6111036"/>
            <a:ext cx="164083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Unassigned/Unappropriated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41240" y="6111036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$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1803" y="6365240"/>
            <a:ext cx="85090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Total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Reserves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5496" y="6025083"/>
            <a:ext cx="979169" cy="534035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908685" algn="l"/>
              </a:tabLst>
            </a:pPr>
            <a:r>
              <a:rPr dirty="0" sz="1100">
                <a:latin typeface="Calibri"/>
                <a:cs typeface="Calibri"/>
              </a:rPr>
              <a:t>$	-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100">
                <a:latin typeface="Calibri"/>
                <a:cs typeface="Calibri"/>
              </a:rPr>
              <a:t>$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30,734,548.00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1240" y="6365240"/>
            <a:ext cx="10433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$</a:t>
            </a:r>
            <a:r>
              <a:rPr dirty="0" sz="1100" spc="1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12,915,402.00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01359" y="6025083"/>
            <a:ext cx="1353820" cy="534035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algn="r" marR="19050">
              <a:lnSpc>
                <a:spcPct val="100000"/>
              </a:lnSpc>
              <a:spcBef>
                <a:spcPts val="780"/>
              </a:spcBef>
              <a:tabLst>
                <a:tab pos="374015" algn="l"/>
                <a:tab pos="1270635" algn="l"/>
              </a:tabLst>
            </a:pPr>
            <a:r>
              <a:rPr dirty="0" sz="1100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$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-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100">
                <a:latin typeface="Calibri"/>
                <a:cs typeface="Calibri"/>
              </a:rPr>
              <a:t>$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43,649,950.00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535940" y="194817"/>
            <a:ext cx="414972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latin typeface="Calibri"/>
                <a:cs typeface="Calibri"/>
              </a:rPr>
              <a:t>2019-20 </a:t>
            </a:r>
            <a:r>
              <a:rPr dirty="0" sz="3600" spc="-15">
                <a:latin typeface="Calibri"/>
                <a:cs typeface="Calibri"/>
              </a:rPr>
              <a:t>General</a:t>
            </a:r>
            <a:r>
              <a:rPr dirty="0" sz="3600" spc="-55">
                <a:latin typeface="Calibri"/>
                <a:cs typeface="Calibri"/>
              </a:rPr>
              <a:t> </a:t>
            </a:r>
            <a:r>
              <a:rPr dirty="0" sz="3600" spc="-5">
                <a:latin typeface="Calibri"/>
                <a:cs typeface="Calibri"/>
              </a:rPr>
              <a:t>Fund  Ending </a:t>
            </a:r>
            <a:r>
              <a:rPr dirty="0" sz="3600">
                <a:latin typeface="Calibri"/>
                <a:cs typeface="Calibri"/>
              </a:rPr>
              <a:t>Balance</a:t>
            </a:r>
            <a:r>
              <a:rPr dirty="0" sz="3600" spc="-75">
                <a:latin typeface="Calibri"/>
                <a:cs typeface="Calibri"/>
              </a:rPr>
              <a:t> </a:t>
            </a:r>
            <a:r>
              <a:rPr dirty="0" sz="3600" spc="-15">
                <a:latin typeface="Calibri"/>
                <a:cs typeface="Calibri"/>
              </a:rPr>
              <a:t>Detail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38209" y="157048"/>
            <a:ext cx="36512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>
                <a:latin typeface="Arial"/>
                <a:cs typeface="Arial"/>
              </a:rPr>
              <a:t>5</a:t>
            </a:r>
            <a:endParaRPr sz="4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96000" y="2503804"/>
            <a:ext cx="1447800" cy="335915"/>
          </a:xfrm>
          <a:custGeom>
            <a:avLst/>
            <a:gdLst/>
            <a:ahLst/>
            <a:cxnLst/>
            <a:rect l="l" t="t" r="r" b="b"/>
            <a:pathLst>
              <a:path w="1447800" h="335914">
                <a:moveTo>
                  <a:pt x="1447800" y="0"/>
                </a:moveTo>
                <a:lnTo>
                  <a:pt x="0" y="335788"/>
                </a:lnTo>
              </a:path>
            </a:pathLst>
          </a:custGeom>
          <a:ln w="1905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543800" y="2042121"/>
            <a:ext cx="1371600" cy="9239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92075" marR="247650">
              <a:lnSpc>
                <a:spcPct val="100000"/>
              </a:lnSpc>
              <a:spcBef>
                <a:spcPts val="305"/>
              </a:spcBef>
            </a:pPr>
            <a:r>
              <a:rPr dirty="0" sz="900" spc="-5" b="1">
                <a:latin typeface="Calibri"/>
                <a:cs typeface="Calibri"/>
              </a:rPr>
              <a:t>Rest. Lottery; $1.45M  Mental Health; $77K  Classified PD;</a:t>
            </a:r>
            <a:r>
              <a:rPr dirty="0" sz="900" spc="-2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$290K</a:t>
            </a:r>
            <a:endParaRPr sz="900">
              <a:latin typeface="Calibri"/>
              <a:cs typeface="Calibri"/>
            </a:endParaRPr>
          </a:p>
          <a:p>
            <a:pPr marL="92075" marR="111760">
              <a:lnSpc>
                <a:spcPct val="100000"/>
              </a:lnSpc>
            </a:pPr>
            <a:r>
              <a:rPr dirty="0" sz="900" b="1">
                <a:latin typeface="Calibri"/>
                <a:cs typeface="Calibri"/>
              </a:rPr>
              <a:t>LP </a:t>
            </a:r>
            <a:r>
              <a:rPr dirty="0" sz="900" spc="-5" b="1">
                <a:latin typeface="Calibri"/>
                <a:cs typeface="Calibri"/>
              </a:rPr>
              <a:t>Student Grant;</a:t>
            </a:r>
            <a:r>
              <a:rPr dirty="0" sz="900" spc="-5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$679K  </a:t>
            </a:r>
            <a:r>
              <a:rPr dirty="0" sz="900" spc="-5" b="1">
                <a:latin typeface="Calibri"/>
                <a:cs typeface="Calibri"/>
              </a:rPr>
              <a:t>RRM;</a:t>
            </a:r>
            <a:r>
              <a:rPr dirty="0" sz="900" spc="10" b="1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$3.98M</a:t>
            </a:r>
            <a:endParaRPr sz="9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dirty="0" sz="900" spc="-5" b="1">
                <a:latin typeface="Calibri"/>
                <a:cs typeface="Calibri"/>
              </a:rPr>
              <a:t>Donations/Local;</a:t>
            </a:r>
            <a:r>
              <a:rPr dirty="0" sz="900" spc="35" b="1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$6.2M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3492500" y="3263900"/>
          <a:ext cx="5067300" cy="2222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993775"/>
                <a:gridCol w="1597025"/>
                <a:gridCol w="914400"/>
              </a:tblGrid>
              <a:tr h="2761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  <a:tabLst>
                          <a:tab pos="12452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  17,129,496.00	$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17,129,496.00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8755">
                <a:tc rowSpan="2"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134810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  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8,414,445.00	$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ts val="94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ts val="94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8,414,445.00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15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92075" marR="1308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1x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Lottery  Reserves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90512">
                <a:tc rowSpan="2"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998855" algn="l"/>
                          <a:tab pos="134810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-	$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65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ts val="74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ts val="740"/>
                        </a:lnSpc>
                        <a:tabLst>
                          <a:tab pos="106172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10248"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  <a:tabLst>
                          <a:tab pos="323850" algn="l"/>
                          <a:tab pos="12452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229,114.00	$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ts val="119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ts val="1195"/>
                        </a:lnSpc>
                        <a:tabLst>
                          <a:tab pos="49022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229,114.00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2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23850" algn="l"/>
                          <a:tab pos="12452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977,052.00	$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9022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977,052.00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25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895985" algn="l"/>
                          <a:tab pos="12452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-	$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106172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2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895985" algn="l"/>
                          <a:tab pos="12452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-	$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106172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	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28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12452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 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1,046,685.00	$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1,046,685.00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43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12452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 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2,264,218.00	$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2,264,218.00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04950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0" y="165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3014" y="462737"/>
            <a:ext cx="74168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5">
                <a:latin typeface="Calibri"/>
                <a:cs typeface="Calibri"/>
              </a:rPr>
              <a:t>Unrestricted General </a:t>
            </a:r>
            <a:r>
              <a:rPr dirty="0" sz="4000" spc="-5">
                <a:latin typeface="Calibri"/>
                <a:cs typeface="Calibri"/>
              </a:rPr>
              <a:t>Fund</a:t>
            </a:r>
            <a:r>
              <a:rPr dirty="0" sz="4000" spc="-50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Reserves</a:t>
            </a:r>
            <a:endParaRPr sz="40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97153" y="1505775"/>
          <a:ext cx="7692390" cy="4828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2370"/>
                <a:gridCol w="1761489"/>
                <a:gridCol w="1835785"/>
                <a:gridCol w="1642110"/>
              </a:tblGrid>
              <a:tr h="836434">
                <a:tc gridSpan="4"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u="heavy" sz="3600" spc="-1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Estimated </a:t>
                      </a:r>
                      <a:r>
                        <a:rPr dirty="0" u="heavy" sz="3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Actuals </a:t>
                      </a:r>
                      <a:r>
                        <a:rPr dirty="0" u="heavy" sz="3600" spc="-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vs. </a:t>
                      </a:r>
                      <a:r>
                        <a:rPr dirty="0" u="heavy" sz="3600" spc="-1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Unaudited</a:t>
                      </a:r>
                      <a:r>
                        <a:rPr dirty="0" u="heavy" sz="3600" spc="-7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3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Actuals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B="0" marT="7366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3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66395" marR="441959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June</a:t>
                      </a:r>
                      <a:r>
                        <a:rPr dirty="0" sz="1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2020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Budget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Estimate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33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629285" marR="412115" indent="-20129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Sept.</a:t>
                      </a:r>
                      <a:r>
                        <a:rPr dirty="0" sz="18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2020  Actual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807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5748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Unrestricted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Reserves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 marR="7556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$27,385,706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$30,734,548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8420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Supplemental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LCFF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51130"/>
                </a:tc>
                <a:tc>
                  <a:txBody>
                    <a:bodyPr/>
                    <a:lstStyle/>
                    <a:p>
                      <a:pPr algn="ctr" marR="7429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in budget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5113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$1,046,685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511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3113">
                <a:tc>
                  <a:txBody>
                    <a:bodyPr/>
                    <a:lstStyle/>
                    <a:p>
                      <a:pPr marL="127000">
                        <a:lnSpc>
                          <a:spcPts val="2085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Site/Dept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Desingated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3660">
                        <a:lnSpc>
                          <a:spcPts val="2085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$224,317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2085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$977,052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58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ts val="208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Delta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633349">
                <a:tc>
                  <a:txBody>
                    <a:bodyPr/>
                    <a:lstStyle/>
                    <a:p>
                      <a:pPr marL="157480" marR="253365" indent="79375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800" spc="-40">
                          <a:latin typeface="Calibri"/>
                          <a:cs typeface="Calibri"/>
                        </a:rPr>
                        <a:t>Total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Unrestricted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Reserves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7493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$27,161,389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$28,710,811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6858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$1,549,422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538209" y="157048"/>
            <a:ext cx="36512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>
                <a:latin typeface="Arial"/>
                <a:cs typeface="Arial"/>
              </a:rPr>
              <a:t>6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04950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0" y="165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35610"/>
            <a:ext cx="627253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latin typeface="Calibri"/>
                <a:cs typeface="Calibri"/>
              </a:rPr>
              <a:t>2019-20 Actuals - </a:t>
            </a:r>
            <a:r>
              <a:rPr dirty="0" sz="4000" spc="-10">
                <a:latin typeface="Calibri"/>
                <a:cs typeface="Calibri"/>
              </a:rPr>
              <a:t>Other</a:t>
            </a:r>
            <a:r>
              <a:rPr dirty="0" sz="4000" spc="-75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Funds</a:t>
            </a:r>
            <a:endParaRPr sz="40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-43180" y="1965477"/>
          <a:ext cx="9123680" cy="3602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4380"/>
                <a:gridCol w="1798955"/>
                <a:gridCol w="1762760"/>
                <a:gridCol w="1762760"/>
                <a:gridCol w="1762759"/>
              </a:tblGrid>
              <a:tr h="3199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Cafeteria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Special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Reserve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2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Building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Fund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52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Developer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 Fees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233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Fund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13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54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Fund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17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54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Fund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21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54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Fund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54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399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Beginning</a:t>
                      </a:r>
                      <a:r>
                        <a:rPr dirty="0" sz="16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Balance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192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$375,768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19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$16,939,319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19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$97,802,416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192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$8,279,481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1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292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Revenues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$5,108,550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$283,943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$2,583,156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$1,482,054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19417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Expenditures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$6,268,804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$0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$33,677,943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$2,195,204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37984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16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Sources/Uses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$1,010,359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($988,517)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$1,926,125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$0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32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Ending</a:t>
                      </a:r>
                      <a:r>
                        <a:rPr dirty="0" sz="16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Balance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$225,873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$16,234,746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$68,633,753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$7,566,332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538209" y="157048"/>
            <a:ext cx="36512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>
                <a:latin typeface="Arial"/>
                <a:cs typeface="Arial"/>
              </a:rPr>
              <a:t>7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04950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0" y="165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35610"/>
            <a:ext cx="627253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latin typeface="Calibri"/>
                <a:cs typeface="Calibri"/>
              </a:rPr>
              <a:t>2019-20 Actuals - </a:t>
            </a:r>
            <a:r>
              <a:rPr dirty="0" sz="4000" spc="-10">
                <a:latin typeface="Calibri"/>
                <a:cs typeface="Calibri"/>
              </a:rPr>
              <a:t>Other</a:t>
            </a:r>
            <a:r>
              <a:rPr dirty="0" sz="4000" spc="-75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Funds</a:t>
            </a:r>
            <a:endParaRPr sz="40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5420" y="1867535"/>
          <a:ext cx="8742680" cy="4218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1760"/>
                <a:gridCol w="1567814"/>
                <a:gridCol w="1476375"/>
                <a:gridCol w="1476375"/>
                <a:gridCol w="1558290"/>
              </a:tblGrid>
              <a:tr h="599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515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Special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Reserve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Capital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Outlay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Bond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Fund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Self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Insurance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Retiree</a:t>
                      </a:r>
                      <a:r>
                        <a:rPr dirty="0" sz="16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Benefits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</a:tr>
              <a:tr h="3591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Fund</a:t>
                      </a:r>
                      <a:r>
                        <a:rPr dirty="0" sz="16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40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Fund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51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Fund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67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Fund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71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9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Beginning</a:t>
                      </a:r>
                      <a:r>
                        <a:rPr dirty="0" sz="16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Balance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$17,401,687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$33,680,806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$3,104,232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$25,819,848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913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Revenues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$1,688,833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$42,733,083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$4,224,144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$4,103,323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2698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Expenditures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$6,310,069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$40,583,600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$3,454,418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$3,121,943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5271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Sources/Uses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$1,576,913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$0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$0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$828,692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1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Ending</a:t>
                      </a:r>
                      <a:r>
                        <a:rPr dirty="0" sz="16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Balance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$14,357,376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$35,830,289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$3,873,957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$27,629,920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538209" y="157048"/>
            <a:ext cx="36512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>
                <a:latin typeface="Arial"/>
                <a:cs typeface="Arial"/>
              </a:rPr>
              <a:t>8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04950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0" y="165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435610"/>
            <a:ext cx="221742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20">
                <a:latin typeface="Calibri"/>
                <a:cs typeface="Calibri"/>
              </a:rPr>
              <a:t>Next</a:t>
            </a:r>
            <a:r>
              <a:rPr dirty="0" sz="4000" spc="-6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Steps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40" y="1472138"/>
            <a:ext cx="8159750" cy="4935220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marL="419100" indent="-342900">
              <a:lnSpc>
                <a:spcPct val="100000"/>
              </a:lnSpc>
              <a:spcBef>
                <a:spcPts val="85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dirty="0" sz="2800" spc="-15">
                <a:latin typeface="Calibri"/>
                <a:cs typeface="Calibri"/>
              </a:rPr>
              <a:t>Update </a:t>
            </a:r>
            <a:r>
              <a:rPr dirty="0" sz="2800" spc="-5">
                <a:latin typeface="Calibri"/>
                <a:cs typeface="Calibri"/>
              </a:rPr>
              <a:t>2020-21 </a:t>
            </a:r>
            <a:r>
              <a:rPr dirty="0" sz="2800" spc="-10">
                <a:latin typeface="Calibri"/>
                <a:cs typeface="Calibri"/>
              </a:rPr>
              <a:t>Beginning</a:t>
            </a:r>
            <a:r>
              <a:rPr dirty="0" sz="2800" spc="9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Balances</a:t>
            </a:r>
            <a:endParaRPr sz="2800">
              <a:latin typeface="Calibri"/>
              <a:cs typeface="Calibri"/>
            </a:endParaRPr>
          </a:p>
          <a:p>
            <a:pPr marL="419100" marR="81280" indent="-342900">
              <a:lnSpc>
                <a:spcPts val="3020"/>
              </a:lnSpc>
              <a:spcBef>
                <a:spcPts val="113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dirty="0" sz="2800" spc="-10">
                <a:latin typeface="Calibri"/>
                <a:cs typeface="Calibri"/>
              </a:rPr>
              <a:t>Continue </a:t>
            </a:r>
            <a:r>
              <a:rPr dirty="0" sz="2800" spc="-20">
                <a:latin typeface="Calibri"/>
                <a:cs typeface="Calibri"/>
              </a:rPr>
              <a:t>to Analyze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0">
                <a:latin typeface="Calibri"/>
                <a:cs typeface="Calibri"/>
              </a:rPr>
              <a:t>Adjust </a:t>
            </a:r>
            <a:r>
              <a:rPr dirty="0" sz="2800" spc="-5">
                <a:latin typeface="Calibri"/>
                <a:cs typeface="Calibri"/>
              </a:rPr>
              <a:t>2020-21 Salary and  </a:t>
            </a:r>
            <a:r>
              <a:rPr dirty="0" sz="2800" spc="-10">
                <a:latin typeface="Calibri"/>
                <a:cs typeface="Calibri"/>
              </a:rPr>
              <a:t>Benefits Accounts </a:t>
            </a:r>
            <a:r>
              <a:rPr dirty="0" sz="2800" spc="-15">
                <a:latin typeface="Calibri"/>
                <a:cs typeface="Calibri"/>
              </a:rPr>
              <a:t>Following </a:t>
            </a:r>
            <a:r>
              <a:rPr dirty="0" sz="2800" spc="-35">
                <a:latin typeface="Calibri"/>
                <a:cs typeface="Calibri"/>
              </a:rPr>
              <a:t>September, </a:t>
            </a:r>
            <a:r>
              <a:rPr dirty="0" sz="2800" spc="-10">
                <a:latin typeface="Calibri"/>
                <a:cs typeface="Calibri"/>
              </a:rPr>
              <a:t>October </a:t>
            </a:r>
            <a:r>
              <a:rPr dirty="0" sz="2800" spc="-5">
                <a:latin typeface="Calibri"/>
                <a:cs typeface="Calibri"/>
              </a:rPr>
              <a:t>and  </a:t>
            </a:r>
            <a:r>
              <a:rPr dirty="0" sz="2800" spc="-10">
                <a:latin typeface="Calibri"/>
                <a:cs typeface="Calibri"/>
              </a:rPr>
              <a:t>November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Payrolls</a:t>
            </a:r>
            <a:endParaRPr sz="2800">
              <a:latin typeface="Calibri"/>
              <a:cs typeface="Calibri"/>
            </a:endParaRPr>
          </a:p>
          <a:p>
            <a:pPr marL="419100" marR="137160" indent="-342900">
              <a:lnSpc>
                <a:spcPts val="3020"/>
              </a:lnSpc>
              <a:spcBef>
                <a:spcPts val="108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dirty="0" sz="2800" spc="-10">
                <a:latin typeface="Calibri"/>
                <a:cs typeface="Calibri"/>
              </a:rPr>
              <a:t>Continue </a:t>
            </a:r>
            <a:r>
              <a:rPr dirty="0" sz="2800" spc="-20">
                <a:latin typeface="Calibri"/>
                <a:cs typeface="Calibri"/>
              </a:rPr>
              <a:t>to Analyze </a:t>
            </a:r>
            <a:r>
              <a:rPr dirty="0" sz="2800" spc="-15">
                <a:latin typeface="Calibri"/>
                <a:cs typeface="Calibri"/>
              </a:rPr>
              <a:t>Enrollment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5">
                <a:latin typeface="Calibri"/>
                <a:cs typeface="Calibri"/>
              </a:rPr>
              <a:t>Update </a:t>
            </a:r>
            <a:r>
              <a:rPr dirty="0" sz="2800" spc="-5">
                <a:latin typeface="Calibri"/>
                <a:cs typeface="Calibri"/>
              </a:rPr>
              <a:t>2020-21  </a:t>
            </a:r>
            <a:r>
              <a:rPr dirty="0" sz="2800" spc="-15">
                <a:latin typeface="Calibri"/>
                <a:cs typeface="Calibri"/>
              </a:rPr>
              <a:t>Enrollment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30">
                <a:latin typeface="Calibri"/>
                <a:cs typeface="Calibri"/>
              </a:rPr>
              <a:t>Average </a:t>
            </a:r>
            <a:r>
              <a:rPr dirty="0" sz="2800" spc="-10">
                <a:latin typeface="Calibri"/>
                <a:cs typeface="Calibri"/>
              </a:rPr>
              <a:t>Daily </a:t>
            </a:r>
            <a:r>
              <a:rPr dirty="0" sz="2800" spc="-20">
                <a:latin typeface="Calibri"/>
                <a:cs typeface="Calibri"/>
              </a:rPr>
              <a:t>Attendance </a:t>
            </a:r>
            <a:r>
              <a:rPr dirty="0" sz="2800" spc="-15">
                <a:latin typeface="Calibri"/>
                <a:cs typeface="Calibri"/>
              </a:rPr>
              <a:t>(ADA)  </a:t>
            </a:r>
            <a:r>
              <a:rPr dirty="0" sz="2800" spc="-10">
                <a:latin typeface="Calibri"/>
                <a:cs typeface="Calibri"/>
              </a:rPr>
              <a:t>Projections</a:t>
            </a:r>
            <a:endParaRPr sz="2800">
              <a:latin typeface="Calibri"/>
              <a:cs typeface="Calibri"/>
            </a:endParaRPr>
          </a:p>
          <a:p>
            <a:pPr marL="419100" marR="137160" indent="-342900">
              <a:lnSpc>
                <a:spcPts val="3020"/>
              </a:lnSpc>
              <a:spcBef>
                <a:spcPts val="1085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dirty="0" sz="2800" spc="-5">
                <a:latin typeface="Calibri"/>
                <a:cs typeface="Calibri"/>
              </a:rPr>
              <a:t>2020-21 </a:t>
            </a:r>
            <a:r>
              <a:rPr dirty="0" sz="2800" spc="-25">
                <a:latin typeface="Calibri"/>
                <a:cs typeface="Calibri"/>
              </a:rPr>
              <a:t>First </a:t>
            </a:r>
            <a:r>
              <a:rPr dirty="0" sz="2800" spc="-15">
                <a:latin typeface="Calibri"/>
                <a:cs typeface="Calibri"/>
              </a:rPr>
              <a:t>Interim </a:t>
            </a:r>
            <a:r>
              <a:rPr dirty="0" sz="2800" spc="-10">
                <a:latin typeface="Calibri"/>
                <a:cs typeface="Calibri"/>
              </a:rPr>
              <a:t>Report prior-to December </a:t>
            </a:r>
            <a:r>
              <a:rPr dirty="0" sz="2800">
                <a:latin typeface="Calibri"/>
                <a:cs typeface="Calibri"/>
              </a:rPr>
              <a:t>15</a:t>
            </a:r>
            <a:r>
              <a:rPr dirty="0" baseline="25525" sz="2775">
                <a:latin typeface="Calibri"/>
                <a:cs typeface="Calibri"/>
              </a:rPr>
              <a:t>th</a:t>
            </a:r>
            <a:r>
              <a:rPr dirty="0" sz="2800">
                <a:latin typeface="Calibri"/>
                <a:cs typeface="Calibri"/>
              </a:rPr>
              <a:t>,  </a:t>
            </a:r>
            <a:r>
              <a:rPr dirty="0" sz="2800" spc="-10">
                <a:latin typeface="Calibri"/>
                <a:cs typeface="Calibri"/>
              </a:rPr>
              <a:t>2020</a:t>
            </a:r>
            <a:endParaRPr sz="2800">
              <a:latin typeface="Calibri"/>
              <a:cs typeface="Calibri"/>
            </a:endParaRPr>
          </a:p>
          <a:p>
            <a:pPr marL="419100" marR="363220" indent="-342900">
              <a:lnSpc>
                <a:spcPts val="3030"/>
              </a:lnSpc>
              <a:spcBef>
                <a:spcPts val="108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dirty="0" sz="2800" spc="-5">
                <a:latin typeface="Calibri"/>
                <a:cs typeface="Calibri"/>
              </a:rPr>
              <a:t>2019-20 External Audit </a:t>
            </a:r>
            <a:r>
              <a:rPr dirty="0" sz="2800" spc="-10">
                <a:latin typeface="Calibri"/>
                <a:cs typeface="Calibri"/>
              </a:rPr>
              <a:t>Board </a:t>
            </a:r>
            <a:r>
              <a:rPr dirty="0" sz="2800" spc="-15">
                <a:latin typeface="Calibri"/>
                <a:cs typeface="Calibri"/>
              </a:rPr>
              <a:t>Presentation </a:t>
            </a:r>
            <a:r>
              <a:rPr dirty="0" sz="2800" spc="-10">
                <a:latin typeface="Calibri"/>
                <a:cs typeface="Calibri"/>
              </a:rPr>
              <a:t>prior-to  </a:t>
            </a:r>
            <a:r>
              <a:rPr dirty="0" sz="2800" spc="-15">
                <a:latin typeface="Calibri"/>
                <a:cs typeface="Calibri"/>
              </a:rPr>
              <a:t>March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2021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09609" y="157048"/>
            <a:ext cx="365125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Medici, Greg [EC]</dc:creator>
  <dcterms:created xsi:type="dcterms:W3CDTF">2020-09-15T15:41:33Z</dcterms:created>
  <dcterms:modified xsi:type="dcterms:W3CDTF">2020-09-15T15:41:33Z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2020-09-15T00:00:00Z</vt:filetime>
  </property>
</Properties>
</file>